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3b13609ca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3b13609ca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3b13609ca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e3b13609ca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3b13609ca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e3b13609ca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3b13609ca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3b13609ca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3b13609ca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e3b13609ca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3b13609ca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e3b13609ca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3b13609ca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3b13609ca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3b13609ca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3b13609ca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3b13609ca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3b13609ca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3b13609ca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e3b13609ca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3b13609c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3b13609c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3b13609ca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3b13609ca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3b13609ca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3b13609ca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3b13609ca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3b13609ca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e3b13609ca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e3b13609ca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3b13609ca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e3b13609ca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3b13609ca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3b13609ca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3b13609ca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e3b13609ca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3b13609ca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3b13609ca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3b13609ca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e3b13609ca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3b13609ca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3b13609ca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e3b13609ca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e3b13609ca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3b13609ca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e3b13609ca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e3b13609ca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e3b13609ca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e3b13609ca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e3b13609ca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e3b13609ca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e3b13609ca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3b13609ca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e3b13609ca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e43a78623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e43a78623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43a78623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e43a78623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3b13609ca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e3b13609ca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3b13609ca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3b13609ca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3b13609ca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e3b13609ca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3b13609ca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3b13609ca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3b13609ca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e3b13609ca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3b13609ca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3b13609ca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547550" y="4312875"/>
            <a:ext cx="1236900" cy="3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By Manel Ait Amer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850200" y="752250"/>
            <a:ext cx="33684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</a:rPr>
              <a:t>Mid-Project</a:t>
            </a:r>
            <a:endParaRPr b="1"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144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FFF2CC"/>
                </a:solidFill>
              </a:rPr>
              <a:t>Description:</a:t>
            </a:r>
            <a:endParaRPr b="1" sz="1800" u="sng">
              <a:solidFill>
                <a:srgbClr val="FFF2CC"/>
              </a:solidFill>
            </a:endParaRPr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200" y="716825"/>
            <a:ext cx="5967266" cy="412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12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rgbClr val="FFF2CC"/>
                </a:solidFill>
              </a:rPr>
              <a:t>Data </a:t>
            </a:r>
            <a:r>
              <a:rPr b="1" lang="en" sz="2000" u="sng">
                <a:solidFill>
                  <a:srgbClr val="FFF2CC"/>
                </a:solidFill>
              </a:rPr>
              <a:t>visualization</a:t>
            </a:r>
            <a:r>
              <a:rPr b="1" lang="en" sz="2000" u="sng">
                <a:solidFill>
                  <a:srgbClr val="FFF2CC"/>
                </a:solidFill>
              </a:rPr>
              <a:t>:</a:t>
            </a:r>
            <a:endParaRPr b="1" sz="2000" u="sng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FFF2CC"/>
                </a:solidFill>
              </a:rPr>
              <a:t>Histogram:</a:t>
            </a:r>
            <a:endParaRPr b="1" sz="1500" u="sng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2525"/>
            <a:ext cx="8839198" cy="4133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75" y="394800"/>
            <a:ext cx="8582052" cy="40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17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FFF2CC"/>
                </a:solidFill>
              </a:rPr>
              <a:t>Boxplot:</a:t>
            </a:r>
            <a:endParaRPr b="1" sz="1800" u="sng">
              <a:solidFill>
                <a:srgbClr val="FFF2CC"/>
              </a:solidFill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6875"/>
            <a:ext cx="8774275" cy="43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50" y="561950"/>
            <a:ext cx="8839200" cy="37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292550" y="158800"/>
            <a:ext cx="84336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E599"/>
                </a:solidFill>
              </a:rPr>
              <a:t>Same process will be repeated after removing the outliers:</a:t>
            </a:r>
            <a:endParaRPr sz="1100">
              <a:solidFill>
                <a:srgbClr val="FFE599"/>
              </a:solidFill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7700"/>
            <a:ext cx="8839200" cy="35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4557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550" y="152400"/>
            <a:ext cx="40788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5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175"/>
            <a:ext cx="8839201" cy="37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/>
        </p:nvSpPr>
        <p:spPr>
          <a:xfrm>
            <a:off x="643600" y="3493775"/>
            <a:ext cx="7940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E599"/>
                </a:solidFill>
              </a:rPr>
              <a:t>This plot is used to visualize the distribution of </a:t>
            </a:r>
            <a:r>
              <a:rPr lang="en" sz="1100">
                <a:solidFill>
                  <a:srgbClr val="FFFF00"/>
                </a:solidFill>
              </a:rPr>
              <a:t>loan_amount </a:t>
            </a:r>
            <a:r>
              <a:rPr lang="en" sz="1100">
                <a:solidFill>
                  <a:srgbClr val="FFE599"/>
                </a:solidFill>
              </a:rPr>
              <a:t>within the </a:t>
            </a:r>
            <a:r>
              <a:rPr lang="en" sz="1100">
                <a:solidFill>
                  <a:srgbClr val="FFFF00"/>
                </a:solidFill>
              </a:rPr>
              <a:t>loan_data </a:t>
            </a:r>
            <a:r>
              <a:rPr lang="en" sz="1100">
                <a:solidFill>
                  <a:srgbClr val="FFE599"/>
                </a:solidFill>
              </a:rPr>
              <a:t>dataset. The histogram shows the frequency of loan amounts in different bins. This can help in understanding the central tendency, spread, and shape of the loan amount distribution.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300" y="210900"/>
            <a:ext cx="4966776" cy="318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0401" y="737500"/>
            <a:ext cx="2976124" cy="19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783075" y="333400"/>
            <a:ext cx="75057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FCE5CD"/>
                </a:solidFill>
              </a:rPr>
              <a:t>Introdu</a:t>
            </a:r>
            <a:r>
              <a:rPr b="1" lang="en" sz="1800" u="sng">
                <a:solidFill>
                  <a:srgbClr val="FFF2CC"/>
                </a:solidFill>
              </a:rPr>
              <a:t>ction:</a:t>
            </a:r>
            <a:endParaRPr b="1" sz="1800" u="sng">
              <a:solidFill>
                <a:srgbClr val="FFF2CC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783075" y="1532875"/>
            <a:ext cx="7505700" cy="26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E599"/>
                </a:solidFill>
                <a:latin typeface="Arial"/>
                <a:ea typeface="Arial"/>
                <a:cs typeface="Arial"/>
                <a:sym typeface="Arial"/>
              </a:rPr>
              <a:t>This data set represents thousands of loans made through the Lending Club platform, which is a platform that allows individuals to lend to other individuals.</a:t>
            </a:r>
            <a:endParaRPr sz="1400">
              <a:solidFill>
                <a:srgbClr val="FFE5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E599"/>
                </a:solidFill>
              </a:rPr>
              <a:t>This could be for various purposes such as debt consolidation, home improvement, education, or small business funding.</a:t>
            </a:r>
            <a:endParaRPr sz="14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FFE599"/>
                </a:solidFill>
              </a:rPr>
              <a:t>They provide an alternative to traditional banking channels by leveraging technology to streamline the lending process and offer potentially better rates for both borrowers and investors.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title"/>
          </p:nvPr>
        </p:nvSpPr>
        <p:spPr>
          <a:xfrm>
            <a:off x="311700" y="21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FFF2CC"/>
                </a:solidFill>
              </a:rPr>
              <a:t>KDE plots:</a:t>
            </a:r>
            <a:endParaRPr b="1" sz="1800" u="sng">
              <a:solidFill>
                <a:srgbClr val="FFF2CC"/>
              </a:solidFill>
            </a:endParaRPr>
          </a:p>
        </p:txBody>
      </p:sp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4450"/>
            <a:ext cx="4419598" cy="356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944450"/>
            <a:ext cx="4267200" cy="356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25" y="553600"/>
            <a:ext cx="5372451" cy="39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/>
        </p:nvSpPr>
        <p:spPr>
          <a:xfrm>
            <a:off x="5850825" y="626875"/>
            <a:ext cx="2866800" cy="28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E599"/>
                </a:solidFill>
              </a:rPr>
              <a:t>The </a:t>
            </a:r>
            <a:r>
              <a:rPr lang="en">
                <a:solidFill>
                  <a:srgbClr val="FFFF00"/>
                </a:solidFill>
              </a:rPr>
              <a:t>interest_rate </a:t>
            </a:r>
            <a:r>
              <a:rPr lang="en">
                <a:solidFill>
                  <a:srgbClr val="FFE599"/>
                </a:solidFill>
              </a:rPr>
              <a:t>column has a lot of different values , this is why the KDE plot for it has this shape. And can not be very useful for us.</a:t>
            </a:r>
            <a:endParaRPr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311700" y="144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FFF2CC"/>
                </a:solidFill>
              </a:rPr>
              <a:t>Frequency Counts:</a:t>
            </a:r>
            <a:endParaRPr b="1" sz="1800" u="sng">
              <a:solidFill>
                <a:srgbClr val="FFF2CC"/>
              </a:solidFill>
            </a:endParaRPr>
          </a:p>
        </p:txBody>
      </p:sp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50" y="635225"/>
            <a:ext cx="7940398" cy="4355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00" y="152400"/>
            <a:ext cx="782324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25" y="152400"/>
            <a:ext cx="784317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61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50" y="428225"/>
            <a:ext cx="5648251" cy="436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8"/>
          <p:cNvSpPr txBox="1"/>
          <p:nvPr/>
        </p:nvSpPr>
        <p:spPr>
          <a:xfrm>
            <a:off x="6494400" y="1270475"/>
            <a:ext cx="2407200" cy="27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E599"/>
                </a:solidFill>
              </a:rPr>
              <a:t>violin plot, which combines aspects of a box plot and a KDE plot. It shows the distribution of the data across different categories.</a:t>
            </a:r>
            <a:endParaRPr sz="11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E599"/>
                </a:solidFill>
              </a:rPr>
              <a:t>The width of the shape at different y-values indicates the density of data points at that loan amount.</a:t>
            </a:r>
            <a:endParaRPr sz="11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E599"/>
                </a:solidFill>
              </a:rPr>
              <a:t>This plot is particularly useful for comparing the distributions of loan amounts across different purposes and identifying any patterns or anomalies in the data.</a:t>
            </a:r>
            <a:endParaRPr sz="1100"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type="title"/>
          </p:nvPr>
        </p:nvSpPr>
        <p:spPr>
          <a:xfrm>
            <a:off x="311700" y="169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FFF2CC"/>
                </a:solidFill>
              </a:rPr>
              <a:t>Scatter plot:</a:t>
            </a:r>
            <a:endParaRPr b="1" sz="1800" u="sng">
              <a:solidFill>
                <a:srgbClr val="FFF2CC"/>
              </a:solidFill>
            </a:endParaRPr>
          </a:p>
        </p:txBody>
      </p:sp>
      <p:pic>
        <p:nvPicPr>
          <p:cNvPr id="208" name="Google Shape;2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75" y="741900"/>
            <a:ext cx="5715152" cy="409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9"/>
          <p:cNvSpPr txBox="1"/>
          <p:nvPr/>
        </p:nvSpPr>
        <p:spPr>
          <a:xfrm>
            <a:off x="6235300" y="718825"/>
            <a:ext cx="2749800" cy="3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E599"/>
                </a:solidFill>
              </a:rPr>
              <a:t>This plot helps in understanding how </a:t>
            </a:r>
            <a:r>
              <a:rPr lang="en">
                <a:solidFill>
                  <a:srgbClr val="FFFF00"/>
                </a:solidFill>
              </a:rPr>
              <a:t>debt_to_income</a:t>
            </a:r>
            <a:r>
              <a:rPr lang="en">
                <a:solidFill>
                  <a:srgbClr val="FFE599"/>
                </a:solidFill>
              </a:rPr>
              <a:t> ratios vary with </a:t>
            </a:r>
            <a:r>
              <a:rPr lang="en">
                <a:solidFill>
                  <a:srgbClr val="FFFF00"/>
                </a:solidFill>
              </a:rPr>
              <a:t>annual_income </a:t>
            </a:r>
            <a:r>
              <a:rPr lang="en">
                <a:solidFill>
                  <a:srgbClr val="FFE599"/>
                </a:solidFill>
              </a:rPr>
              <a:t>and whether there are noticeable differences based on </a:t>
            </a:r>
            <a:r>
              <a:rPr lang="en">
                <a:solidFill>
                  <a:srgbClr val="FFFF00"/>
                </a:solidFill>
              </a:rPr>
              <a:t>loan_status.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2850"/>
            <a:ext cx="5539627" cy="4377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0"/>
          <p:cNvSpPr txBox="1"/>
          <p:nvPr/>
        </p:nvSpPr>
        <p:spPr>
          <a:xfrm>
            <a:off x="6001275" y="417925"/>
            <a:ext cx="2975700" cy="26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E599"/>
                </a:solidFill>
              </a:rPr>
              <a:t>This plot can show if there is a trend where higher or lower annual incomes correspond to different interest rates and how loan status affects this relationship.</a:t>
            </a:r>
            <a:endParaRPr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10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200600" y="292550"/>
            <a:ext cx="64443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E599"/>
                </a:solidFill>
              </a:rPr>
              <a:t>Our initial data frame with 10,000 observations on the following 55 variables.</a:t>
            </a:r>
            <a:endParaRPr sz="12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284175" y="852550"/>
            <a:ext cx="3184500" cy="4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total_credit_utilized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total_credit_limit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paid_total    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paid_interest 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paid_principal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balance       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emp_title     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debt_to_income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installment   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annual_income 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total_debit_limit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debt_to_income_joint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total_collection_amount_ever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loan_amount    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annual_income_joint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account_never_delinq_percent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months_since_90d_late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months_since_last_delinq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total_credit_lines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interest_rate   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num_total_cc_accounts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earliest_credit_line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state           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open_credit_lines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num_satisfactory_accounts  </a:t>
            </a:r>
            <a:endParaRPr sz="900">
              <a:solidFill>
                <a:srgbClr val="FFE59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2CC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3527200" y="685375"/>
            <a:ext cx="2749800" cy="43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num_open_cc_accounts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sub_grade       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current_installment_accounts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num_cc_carrying_balance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paid_late_fees  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accounts_opened_24m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inquiries_last_12m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num_active_debit_accounts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months_since_last_credit_inquiry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num_mort_accounts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loan_purpose    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delinq_2y       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emp_length      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num_historical_failed_to_pay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tax_liens        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grade            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loan_status      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num_collections_last_12m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public_record_bankrupt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issue_month      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verification_income_joint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verified_income  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homeownership    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application_type 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current_accounts_delinq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term               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num_accounts_30d_past_due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initial_listing_status                 </a:t>
            </a:r>
            <a:endParaRPr sz="900">
              <a:solidFill>
                <a:srgbClr val="FFE59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E599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6486075" y="852550"/>
            <a:ext cx="25242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disbursement_method                    </a:t>
            </a:r>
            <a:endParaRPr sz="900">
              <a:solidFill>
                <a:srgbClr val="FFE599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900"/>
              <a:buChar char="●"/>
            </a:pPr>
            <a:r>
              <a:rPr lang="en" sz="900">
                <a:solidFill>
                  <a:srgbClr val="FFE599"/>
                </a:solidFill>
              </a:rPr>
              <a:t>num_accounts_120d_past_due</a:t>
            </a:r>
            <a:r>
              <a:rPr lang="en" sz="1050">
                <a:solidFill>
                  <a:srgbClr val="FFE599"/>
                </a:solidFill>
              </a:rPr>
              <a:t>  </a:t>
            </a:r>
            <a:endParaRPr sz="1050">
              <a:solidFill>
                <a:srgbClr val="FFE59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11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FFF2CC"/>
                </a:solidFill>
              </a:rPr>
              <a:t>Box Plots by Loan Status:</a:t>
            </a:r>
            <a:endParaRPr b="1" sz="1800" u="sng">
              <a:solidFill>
                <a:srgbClr val="FFF2CC"/>
              </a:solidFill>
            </a:endParaRPr>
          </a:p>
        </p:txBody>
      </p:sp>
      <p:pic>
        <p:nvPicPr>
          <p:cNvPr id="226" name="Google Shape;2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3550"/>
            <a:ext cx="4601026" cy="373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825" y="843550"/>
            <a:ext cx="4085777" cy="373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5694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750" y="152400"/>
            <a:ext cx="472985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92177" cy="445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975" y="152400"/>
            <a:ext cx="4194627" cy="445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26150"/>
            <a:ext cx="5744027" cy="404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5"/>
          <p:cNvSpPr txBox="1"/>
          <p:nvPr/>
        </p:nvSpPr>
        <p:spPr>
          <a:xfrm>
            <a:off x="6132300" y="1079500"/>
            <a:ext cx="2875800" cy="3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E599"/>
                </a:solidFill>
              </a:rPr>
              <a:t>The cross-tabulation aggregates the data to show the proportion of each loan status within each state.</a:t>
            </a:r>
            <a:endParaRPr sz="1100">
              <a:solidFill>
                <a:srgbClr val="FFE5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E599"/>
                </a:solidFill>
              </a:rPr>
              <a:t>Each bar represents a state, and the different segments of the bar represent the proportion of different loan statuses within that state.</a:t>
            </a:r>
            <a:endParaRPr sz="1100">
              <a:solidFill>
                <a:srgbClr val="FFE5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E599"/>
                </a:solidFill>
              </a:rPr>
              <a:t>This type of plot is useful for comparing the distribution of loan statuses across different states. The stacked bars provide a clear visual comparison of how loan statuses vary from one state to another.</a:t>
            </a:r>
            <a:endParaRPr sz="11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75" y="650175"/>
            <a:ext cx="4211999" cy="376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525" y="650175"/>
            <a:ext cx="4482027" cy="373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26" y="266075"/>
            <a:ext cx="4212250" cy="24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100" y="266075"/>
            <a:ext cx="3940190" cy="24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93675"/>
            <a:ext cx="4212251" cy="209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5100" y="2893675"/>
            <a:ext cx="3940200" cy="209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2CC"/>
                </a:solidFill>
              </a:rPr>
              <a:t>Stat test:</a:t>
            </a:r>
            <a:endParaRPr sz="1800" u="sng">
              <a:solidFill>
                <a:srgbClr val="FFF2CC"/>
              </a:solidFill>
            </a:endParaRPr>
          </a:p>
        </p:txBody>
      </p:sp>
      <p:sp>
        <p:nvSpPr>
          <p:cNvPr id="265" name="Google Shape;26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E599"/>
                </a:solidFill>
              </a:rPr>
              <a:t>We will do a statistic test for the target column ‘loan_status’.</a:t>
            </a:r>
            <a:endParaRPr sz="12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FFE599"/>
                </a:solidFill>
              </a:rPr>
              <a:t>Since the p-value is less than 0.05, we reject the null hypothesis and conclude that there is a statistically significant association between loan status and verified income. This means the loan status distribution varies significantly depending on whether the income is verified or not.</a:t>
            </a:r>
            <a:endParaRPr sz="1200">
              <a:solidFill>
                <a:srgbClr val="FFE599"/>
              </a:solidFill>
            </a:endParaRPr>
          </a:p>
        </p:txBody>
      </p:sp>
      <p:pic>
        <p:nvPicPr>
          <p:cNvPr id="266" name="Google Shape;2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350" y="1623800"/>
            <a:ext cx="2044825" cy="1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5250" y="1680025"/>
            <a:ext cx="5565024" cy="6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225675"/>
            <a:ext cx="8520600" cy="48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2CC"/>
                </a:solidFill>
              </a:rPr>
              <a:t>Data Cleaning:</a:t>
            </a:r>
            <a:endParaRPr b="1" u="sng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2CC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FFE599"/>
              </a:buClr>
              <a:buSzPts val="1400"/>
              <a:buChar char="●"/>
            </a:pPr>
            <a:r>
              <a:rPr lang="en" sz="1400">
                <a:solidFill>
                  <a:srgbClr val="FFE599"/>
                </a:solidFill>
              </a:rPr>
              <a:t>Dropping</a:t>
            </a:r>
            <a:r>
              <a:rPr lang="en" sz="1400">
                <a:solidFill>
                  <a:srgbClr val="FFE599"/>
                </a:solidFill>
              </a:rPr>
              <a:t> Nan values.</a:t>
            </a:r>
            <a:endParaRPr sz="1400">
              <a:solidFill>
                <a:srgbClr val="FFE5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400"/>
              <a:buChar char="●"/>
            </a:pPr>
            <a:r>
              <a:rPr lang="en" sz="1400">
                <a:solidFill>
                  <a:srgbClr val="FFE599"/>
                </a:solidFill>
              </a:rPr>
              <a:t>Checking duplicates and spaces. </a:t>
            </a:r>
            <a:endParaRPr sz="1400">
              <a:solidFill>
                <a:srgbClr val="FFE5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400"/>
              <a:buChar char="●"/>
            </a:pPr>
            <a:r>
              <a:rPr lang="en" sz="1400">
                <a:solidFill>
                  <a:srgbClr val="FFE599"/>
                </a:solidFill>
              </a:rPr>
              <a:t>Replacing some information to make the data more clear (will help for visualization) for ex:</a:t>
            </a:r>
            <a:endParaRPr sz="14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E599"/>
                </a:solidFill>
              </a:rPr>
              <a:t>                                                                      </a:t>
            </a:r>
            <a:r>
              <a:rPr b="1" lang="en" sz="2400">
                <a:solidFill>
                  <a:srgbClr val="FFE599"/>
                </a:solidFill>
              </a:rPr>
              <a:t>→  </a:t>
            </a:r>
            <a:endParaRPr b="1" sz="24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E599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FFE599"/>
              </a:buClr>
              <a:buSzPts val="1400"/>
              <a:buChar char="●"/>
            </a:pPr>
            <a:r>
              <a:rPr lang="en" sz="1400">
                <a:solidFill>
                  <a:srgbClr val="FFE599"/>
                </a:solidFill>
              </a:rPr>
              <a:t>Copy the data under </a:t>
            </a:r>
            <a:r>
              <a:rPr lang="en" sz="1400">
                <a:solidFill>
                  <a:srgbClr val="FFFF00"/>
                </a:solidFill>
              </a:rPr>
              <a:t>‘loan_data’</a:t>
            </a:r>
            <a:r>
              <a:rPr lang="en" sz="1400">
                <a:solidFill>
                  <a:srgbClr val="FFE599"/>
                </a:solidFill>
              </a:rPr>
              <a:t>.</a:t>
            </a:r>
            <a:endParaRPr sz="1400">
              <a:solidFill>
                <a:srgbClr val="FFE5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400"/>
              <a:buChar char="●"/>
            </a:pPr>
            <a:r>
              <a:rPr lang="en" sz="1400">
                <a:solidFill>
                  <a:srgbClr val="FFE599"/>
                </a:solidFill>
              </a:rPr>
              <a:t>Convert </a:t>
            </a:r>
            <a:r>
              <a:rPr lang="en" sz="1400">
                <a:solidFill>
                  <a:srgbClr val="FFFF00"/>
                </a:solidFill>
              </a:rPr>
              <a:t>‘verified_income’ </a:t>
            </a:r>
            <a:r>
              <a:rPr lang="en" sz="1400">
                <a:solidFill>
                  <a:srgbClr val="FFE599"/>
                </a:solidFill>
              </a:rPr>
              <a:t>and ‘</a:t>
            </a:r>
            <a:r>
              <a:rPr lang="en" sz="1400">
                <a:solidFill>
                  <a:srgbClr val="FFFF00"/>
                </a:solidFill>
              </a:rPr>
              <a:t>term’</a:t>
            </a:r>
            <a:r>
              <a:rPr lang="en" sz="1400">
                <a:solidFill>
                  <a:srgbClr val="FFE599"/>
                </a:solidFill>
              </a:rPr>
              <a:t> to </a:t>
            </a:r>
            <a:r>
              <a:rPr lang="en" sz="1400">
                <a:solidFill>
                  <a:srgbClr val="FFFF00"/>
                </a:solidFill>
              </a:rPr>
              <a:t>‘bool’</a:t>
            </a:r>
            <a:r>
              <a:rPr lang="en" sz="1400">
                <a:solidFill>
                  <a:srgbClr val="FFE599"/>
                </a:solidFill>
              </a:rPr>
              <a:t>.</a:t>
            </a:r>
            <a:endParaRPr sz="14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FFE599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75" y="2103025"/>
            <a:ext cx="2173175" cy="12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6925" y="2103025"/>
            <a:ext cx="2582725" cy="12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244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FFF2CC"/>
                </a:solidFill>
              </a:rPr>
              <a:t>Correlation Matrix-Heatmap Plot:</a:t>
            </a:r>
            <a:endParaRPr b="1" sz="1800" u="sng">
              <a:solidFill>
                <a:srgbClr val="FFF2CC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9525"/>
            <a:ext cx="5778125" cy="40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6318900" y="1003000"/>
            <a:ext cx="2658000" cy="3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E599"/>
                </a:solidFill>
              </a:rPr>
              <a:t>The heatmap doesn’t give any information from the first tentative. </a:t>
            </a:r>
            <a:endParaRPr sz="12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E599"/>
                </a:solidFill>
              </a:rPr>
              <a:t>I will start </a:t>
            </a:r>
            <a:r>
              <a:rPr lang="en" sz="1200">
                <a:solidFill>
                  <a:srgbClr val="FFE599"/>
                </a:solidFill>
              </a:rPr>
              <a:t>dropping</a:t>
            </a:r>
            <a:r>
              <a:rPr lang="en" sz="1200">
                <a:solidFill>
                  <a:srgbClr val="FFE599"/>
                </a:solidFill>
              </a:rPr>
              <a:t> first the columns where I have no info (white) and the correlated columns.</a:t>
            </a:r>
            <a:endParaRPr sz="12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E599"/>
                </a:solidFill>
              </a:rPr>
              <a:t>The same process is </a:t>
            </a:r>
            <a:r>
              <a:rPr lang="en" sz="1200">
                <a:solidFill>
                  <a:srgbClr val="FFE599"/>
                </a:solidFill>
              </a:rPr>
              <a:t>repeated</a:t>
            </a:r>
            <a:r>
              <a:rPr lang="en" sz="1200">
                <a:solidFill>
                  <a:srgbClr val="FFE599"/>
                </a:solidFill>
              </a:rPr>
              <a:t> until, we don’t have an </a:t>
            </a:r>
            <a:r>
              <a:rPr lang="en" sz="1200">
                <a:solidFill>
                  <a:srgbClr val="FFE599"/>
                </a:solidFill>
              </a:rPr>
              <a:t>important</a:t>
            </a:r>
            <a:r>
              <a:rPr lang="en" sz="1200">
                <a:solidFill>
                  <a:srgbClr val="FFE599"/>
                </a:solidFill>
              </a:rPr>
              <a:t> correlation in our heatmap.</a:t>
            </a:r>
            <a:endParaRPr sz="1200"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427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54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889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75" y="526575"/>
            <a:ext cx="7271723" cy="446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/>
        </p:nvSpPr>
        <p:spPr>
          <a:xfrm>
            <a:off x="702100" y="125375"/>
            <a:ext cx="5349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599"/>
                </a:solidFill>
              </a:rPr>
              <a:t>Final correlation Matrix-heatmap:</a:t>
            </a:r>
            <a:endParaRPr sz="1000">
              <a:solidFill>
                <a:srgbClr val="FFE599"/>
              </a:solidFill>
            </a:endParaRPr>
          </a:p>
        </p:txBody>
      </p:sp>
      <p:sp>
        <p:nvSpPr>
          <p:cNvPr id="105" name="Google Shape;105;p21"/>
          <p:cNvSpPr txBox="1"/>
          <p:nvPr/>
        </p:nvSpPr>
        <p:spPr>
          <a:xfrm>
            <a:off x="7664575" y="735525"/>
            <a:ext cx="1320600" cy="14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599"/>
                </a:solidFill>
              </a:rPr>
              <a:t>The shape of our data now is : </a:t>
            </a:r>
            <a:endParaRPr sz="1000">
              <a:solidFill>
                <a:srgbClr val="FFE5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00"/>
                </a:solidFill>
              </a:rPr>
              <a:t>8886 rows and 29 columns.</a:t>
            </a:r>
            <a:endParaRPr b="1" sz="10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